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Order:-</a:t>
            </a:r>
            <a:r>
              <a:rPr lang="en-US" dirty="0" err="1" smtClean="0"/>
              <a:t>Pernosporales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IQ" dirty="0" smtClean="0"/>
              <a:t>*تتميز عن بقية الكائنات التابعة لنفس الصف(</a:t>
            </a:r>
            <a:r>
              <a:rPr lang="en-US" dirty="0" err="1" smtClean="0">
                <a:solidFill>
                  <a:srgbClr val="FF0000"/>
                </a:solidFill>
              </a:rPr>
              <a:t>Oomycetes</a:t>
            </a:r>
            <a:r>
              <a:rPr lang="ar-IQ" dirty="0" smtClean="0"/>
              <a:t>)بتكوينها علب </a:t>
            </a:r>
            <a:r>
              <a:rPr lang="ar-IQ" dirty="0" err="1" smtClean="0"/>
              <a:t>سبورية</a:t>
            </a:r>
            <a:r>
              <a:rPr lang="ar-IQ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Sporangia</a:t>
            </a:r>
            <a:r>
              <a:rPr lang="ar-IQ" dirty="0" smtClean="0"/>
              <a:t>تنفصل عن </a:t>
            </a:r>
            <a:r>
              <a:rPr lang="ar-IQ" dirty="0" err="1" smtClean="0"/>
              <a:t>الهايفات</a:t>
            </a:r>
            <a:r>
              <a:rPr lang="ar-IQ" dirty="0" smtClean="0"/>
              <a:t> عند النضج ولا تحرر سبوراتها الا بعد الانفصال-كما قد تسلك </a:t>
            </a:r>
            <a:r>
              <a:rPr lang="ar-IQ" dirty="0" err="1" smtClean="0"/>
              <a:t>السبورانجيا</a:t>
            </a:r>
            <a:r>
              <a:rPr lang="ar-IQ" dirty="0" smtClean="0"/>
              <a:t> سلوك سبور واحد (لا تكون سبورات سابحة)تتطفل اجباريا على الاجزاء الهوائية من النباتات</a:t>
            </a:r>
          </a:p>
          <a:p>
            <a:pPr marL="0" indent="0">
              <a:buNone/>
            </a:pPr>
            <a:r>
              <a:rPr lang="ar-IQ" dirty="0" smtClean="0"/>
              <a:t>*التكاثر الجنسي من النوع البيضي(</a:t>
            </a:r>
            <a:r>
              <a:rPr lang="en-US" dirty="0" err="1" smtClean="0">
                <a:solidFill>
                  <a:srgbClr val="FF0000"/>
                </a:solidFill>
              </a:rPr>
              <a:t>Antherida+Oogonium</a:t>
            </a:r>
            <a:r>
              <a:rPr lang="ar-IQ" dirty="0" smtClean="0"/>
              <a:t>)-بعض الاجناس </a:t>
            </a:r>
            <a:r>
              <a:rPr lang="en-US" dirty="0" err="1" smtClean="0">
                <a:solidFill>
                  <a:srgbClr val="FF0000"/>
                </a:solidFill>
              </a:rPr>
              <a:t>Homothalic</a:t>
            </a:r>
            <a:r>
              <a:rPr lang="ar-IQ" dirty="0" smtClean="0"/>
              <a:t>و بعضها </a:t>
            </a:r>
            <a:r>
              <a:rPr lang="en-US" dirty="0" err="1" smtClean="0">
                <a:solidFill>
                  <a:srgbClr val="FF0000"/>
                </a:solidFill>
              </a:rPr>
              <a:t>Heterothalic</a:t>
            </a:r>
            <a:r>
              <a:rPr lang="ar-IQ" dirty="0" smtClean="0"/>
              <a:t>-تضم هذه الرتبة العوائل الاتية:-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0300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3-genus:-</a:t>
            </a:r>
            <a:r>
              <a:rPr lang="en-US" dirty="0" err="1" smtClean="0">
                <a:solidFill>
                  <a:srgbClr val="C00000"/>
                </a:solidFill>
              </a:rPr>
              <a:t>Bremia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التفرع شجيري تنتهي الفروع بتركيب يشبهه الكف او القرص يحمل عادة اربعة ذنيبات كما في مسبب مرض البياض الزغبي على الخس </a:t>
            </a:r>
            <a:r>
              <a:rPr lang="en-US" i="1" dirty="0" err="1" smtClean="0">
                <a:solidFill>
                  <a:srgbClr val="C00000"/>
                </a:solidFill>
              </a:rPr>
              <a:t>B.lactucae</a:t>
            </a:r>
            <a:endParaRPr lang="ar-IQ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Bremia</a:t>
            </a:r>
            <a:r>
              <a:rPr lang="en-US" i="1" dirty="0" smtClean="0"/>
              <a:t> </a:t>
            </a:r>
            <a:r>
              <a:rPr lang="en-US" i="1" dirty="0" err="1" smtClean="0"/>
              <a:t>lactucae</a:t>
            </a:r>
            <a:endParaRPr lang="ar-IQ" i="1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166" y="1600200"/>
            <a:ext cx="51096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اعراض البياض الزغبي على الخس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Family:-</a:t>
            </a:r>
            <a:r>
              <a:rPr lang="en-US" dirty="0" err="1" smtClean="0">
                <a:solidFill>
                  <a:srgbClr val="C00000"/>
                </a:solidFill>
              </a:rPr>
              <a:t>Sclerosporaceae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تضم جنس واحد هو </a:t>
            </a:r>
            <a:r>
              <a:rPr lang="en-US" dirty="0" err="1" smtClean="0"/>
              <a:t>Sclerospora</a:t>
            </a:r>
            <a:r>
              <a:rPr lang="ar-IQ" dirty="0" smtClean="0"/>
              <a:t>يتميز بكون الحامل شجيري الشكل سميك المحور يحمل عدة فروع بالقرب من القمة وهذه بدورها تعطي عدة فروع ثانوية –كما في مسبب البياض الزغبي على النجيليات </a:t>
            </a:r>
            <a:r>
              <a:rPr lang="en-US" i="1" dirty="0" err="1" smtClean="0">
                <a:solidFill>
                  <a:srgbClr val="C00000"/>
                </a:solidFill>
              </a:rPr>
              <a:t>S.graminicola</a:t>
            </a:r>
            <a:endParaRPr lang="ar-IQ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Sclerospora</a:t>
            </a:r>
            <a:r>
              <a:rPr lang="en-US" dirty="0" smtClean="0"/>
              <a:t> </a:t>
            </a:r>
            <a:r>
              <a:rPr lang="en-US" dirty="0" err="1" smtClean="0"/>
              <a:t>gramincola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75252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البياض الزغبي على الذرة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024" y="1556792"/>
            <a:ext cx="601632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Family:-</a:t>
            </a:r>
            <a:r>
              <a:rPr lang="en-US" dirty="0" err="1" smtClean="0">
                <a:solidFill>
                  <a:srgbClr val="C00000"/>
                </a:solidFill>
              </a:rPr>
              <a:t>Albuginaceae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تضم هذه العائلة جنس واحد هو </a:t>
            </a:r>
            <a:r>
              <a:rPr lang="en-US" dirty="0" err="1" smtClean="0"/>
              <a:t>Albugo</a:t>
            </a:r>
            <a:r>
              <a:rPr lang="ar-IQ" dirty="0" smtClean="0"/>
              <a:t>يسبب امراض تعرف بالصدأ الابيض </a:t>
            </a:r>
            <a:r>
              <a:rPr lang="en-US" dirty="0" smtClean="0"/>
              <a:t>White rust</a:t>
            </a:r>
            <a:r>
              <a:rPr lang="ar-IQ" dirty="0" smtClean="0"/>
              <a:t>يتميز هذا الجنس بكون العلب </a:t>
            </a:r>
            <a:r>
              <a:rPr lang="ar-IQ" dirty="0" err="1" smtClean="0"/>
              <a:t>السبورية</a:t>
            </a:r>
            <a:r>
              <a:rPr lang="en-US" dirty="0" smtClean="0"/>
              <a:t>Sporangia</a:t>
            </a:r>
            <a:r>
              <a:rPr lang="ar-IQ" dirty="0" smtClean="0"/>
              <a:t>تحمل على حوامل </a:t>
            </a:r>
            <a:r>
              <a:rPr lang="ar-IQ" dirty="0" err="1" smtClean="0"/>
              <a:t>صولجانية</a:t>
            </a:r>
            <a:r>
              <a:rPr lang="ar-IQ" dirty="0" smtClean="0"/>
              <a:t> سميكة وبهيئة سلسلة من العلب تتكون تحت بشرة العائل مولدة ضغط عليها فتظهر الاعراض بهيئة بثرات بارزة اهم الانواع هو</a:t>
            </a:r>
            <a:r>
              <a:rPr lang="en-US" i="1" dirty="0" err="1" smtClean="0">
                <a:solidFill>
                  <a:srgbClr val="C00000"/>
                </a:solidFill>
              </a:rPr>
              <a:t>Albugo</a:t>
            </a:r>
            <a:r>
              <a:rPr lang="en-US" i="1" dirty="0" smtClean="0">
                <a:solidFill>
                  <a:srgbClr val="C00000"/>
                </a:solidFill>
              </a:rPr>
              <a:t> candida</a:t>
            </a:r>
            <a:r>
              <a:rPr lang="ar-IQ" dirty="0" smtClean="0"/>
              <a:t>مسبب الصدأ الابيض على </a:t>
            </a:r>
            <a:r>
              <a:rPr lang="ar-IQ" dirty="0" smtClean="0"/>
              <a:t>الصليبيات.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615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1414463"/>
            <a:ext cx="6293693" cy="446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الصدأ الابيض على </a:t>
            </a:r>
            <a:r>
              <a:rPr lang="ar-IQ" dirty="0" err="1" smtClean="0"/>
              <a:t>اللهانه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23988"/>
            <a:ext cx="7239000" cy="45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err="1" smtClean="0"/>
              <a:t>اسئلة</a:t>
            </a:r>
            <a:r>
              <a:rPr lang="ar-IQ" dirty="0" smtClean="0"/>
              <a:t> حول المحاضرة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IQ" dirty="0" smtClean="0"/>
              <a:t>س)قارن بين كل مما </a:t>
            </a:r>
            <a:r>
              <a:rPr lang="ar-IQ" dirty="0" err="1" smtClean="0"/>
              <a:t>ياتي</a:t>
            </a:r>
            <a:r>
              <a:rPr lang="ar-IQ" dirty="0" smtClean="0"/>
              <a:t>:</a:t>
            </a:r>
            <a:r>
              <a:rPr lang="en-US" dirty="0" smtClean="0"/>
              <a:t>-</a:t>
            </a:r>
          </a:p>
          <a:p>
            <a:pPr algn="l">
              <a:buNone/>
            </a:pPr>
            <a:r>
              <a:rPr lang="en-US" dirty="0" smtClean="0"/>
              <a:t>1-pernosporales----</a:t>
            </a:r>
            <a:r>
              <a:rPr lang="en-US" dirty="0" err="1" smtClean="0"/>
              <a:t>Saproleginales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2-Bremia-----</a:t>
            </a:r>
            <a:r>
              <a:rPr lang="en-US" smtClean="0"/>
              <a:t>plasmopara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Family:-</a:t>
            </a:r>
            <a:r>
              <a:rPr lang="en-US" dirty="0" err="1" smtClean="0">
                <a:solidFill>
                  <a:srgbClr val="C00000"/>
                </a:solidFill>
              </a:rPr>
              <a:t>Pernosporaceae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تضم عدة فطريات اجبارية التطفل على النباتات الوعائية تسبب امراض تعرف بامراض البياض الزغبي-تتميز العلب السبورية بكونها محمولة على حوامل متميزة ومتفرعة تنتهي التفرعات بذنيبات </a:t>
            </a:r>
            <a:r>
              <a:rPr lang="en-US" dirty="0" err="1" smtClean="0"/>
              <a:t>Sterigmata</a:t>
            </a:r>
            <a:r>
              <a:rPr lang="ar-IQ" dirty="0" smtClean="0"/>
              <a:t>تحمل في نهايتها العلب </a:t>
            </a:r>
            <a:r>
              <a:rPr lang="ar-IQ" dirty="0" smtClean="0"/>
              <a:t>السبورانجية </a:t>
            </a:r>
            <a:r>
              <a:rPr lang="ar-IQ" dirty="0" smtClean="0"/>
              <a:t>بشكل منفرد-تنفصل العلب عن الحوامل بسهولة بسبب تاثرها بالرطوبة(تلتوي بالجفاف وتستعيد وضعها في الجو الرطب)تضم عدة اجناس يمكن تميزها من طريقة تفرع حوامل العلب السبورية:-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5265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1-genus:-</a:t>
            </a:r>
            <a:r>
              <a:rPr lang="en-US" dirty="0" err="1" smtClean="0">
                <a:solidFill>
                  <a:srgbClr val="C00000"/>
                </a:solidFill>
              </a:rPr>
              <a:t>Peronospora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يتميز بكون التفرع ثنائي والفروع الطرفية طويلة ومقوسه وتكون زوايا حاده فيما بينها مثل </a:t>
            </a:r>
            <a:r>
              <a:rPr lang="en-US" i="1" dirty="0" err="1" smtClean="0">
                <a:solidFill>
                  <a:srgbClr val="C00000"/>
                </a:solidFill>
              </a:rPr>
              <a:t>P.destructor</a:t>
            </a:r>
            <a:r>
              <a:rPr lang="ar-IQ" i="1" dirty="0" smtClean="0"/>
              <a:t> مسبب البياض الزغبي على البصل</a:t>
            </a:r>
            <a:endParaRPr lang="ar-IQ" i="1" dirty="0"/>
          </a:p>
        </p:txBody>
      </p:sp>
    </p:spTree>
    <p:extLst>
      <p:ext uri="{BB962C8B-B14F-4D97-AF65-F5344CB8AC3E}">
        <p14:creationId xmlns:p14="http://schemas.microsoft.com/office/powerpoint/2010/main" val="317243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Genus:-</a:t>
            </a:r>
            <a:r>
              <a:rPr lang="en-US" dirty="0" err="1" smtClean="0"/>
              <a:t>Peronospora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96752"/>
            <a:ext cx="5638799" cy="52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47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البياض </a:t>
            </a:r>
            <a:r>
              <a:rPr lang="ar-IQ" dirty="0" err="1" smtClean="0"/>
              <a:t>الزغبي</a:t>
            </a:r>
            <a:r>
              <a:rPr lang="ar-IQ" dirty="0" smtClean="0"/>
              <a:t> على البصل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81138"/>
            <a:ext cx="6334125" cy="45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74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2-Plasmopara</a:t>
            </a:r>
            <a:endParaRPr lang="ar-IQ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التفرع غير منتظم </a:t>
            </a:r>
            <a:r>
              <a:rPr lang="ar-IQ" dirty="0" err="1" smtClean="0"/>
              <a:t>وبزويا</a:t>
            </a:r>
            <a:r>
              <a:rPr lang="ar-IQ" dirty="0" smtClean="0"/>
              <a:t> تكاد تكون قائمه والذنيبات قصيرة ومستقيمة وتوجد في مجموعات ثنائية او ثلاثية من اهم الانواع</a:t>
            </a:r>
          </a:p>
          <a:p>
            <a:pPr marL="0" indent="0" algn="l">
              <a:buNone/>
            </a:pPr>
            <a:r>
              <a:rPr lang="ar-IQ" dirty="0" smtClean="0"/>
              <a:t>مسبب البياض الزغبي على العنب</a:t>
            </a:r>
            <a:r>
              <a:rPr lang="en-US" i="1" dirty="0" smtClean="0"/>
              <a:t>  </a:t>
            </a:r>
            <a:r>
              <a:rPr lang="en-US" i="1" dirty="0" err="1" smtClean="0">
                <a:solidFill>
                  <a:srgbClr val="C00000"/>
                </a:solidFill>
              </a:rPr>
              <a:t>P.viticola</a:t>
            </a:r>
            <a:endParaRPr lang="ar-IQ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4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Plasmopara</a:t>
            </a:r>
            <a:r>
              <a:rPr lang="en-US" dirty="0" smtClean="0"/>
              <a:t> </a:t>
            </a:r>
            <a:r>
              <a:rPr lang="en-US" dirty="0" err="1" smtClean="0"/>
              <a:t>viticola</a:t>
            </a:r>
            <a:endParaRPr lang="en-US" dirty="0" smtClean="0"/>
          </a:p>
          <a:p>
            <a:endParaRPr lang="ar-IQ" dirty="0"/>
          </a:p>
        </p:txBody>
      </p:sp>
      <p:pic>
        <p:nvPicPr>
          <p:cNvPr id="6" name="صورة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9" y="928687"/>
            <a:ext cx="3816423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0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404938"/>
            <a:ext cx="56102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3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err="1" smtClean="0"/>
              <a:t>اعراض</a:t>
            </a:r>
            <a:r>
              <a:rPr lang="ar-IQ" dirty="0" smtClean="0"/>
              <a:t> البياض </a:t>
            </a:r>
            <a:r>
              <a:rPr lang="ar-IQ" dirty="0" err="1" smtClean="0"/>
              <a:t>الزغبي</a:t>
            </a:r>
            <a:r>
              <a:rPr lang="ar-IQ" dirty="0" smtClean="0"/>
              <a:t> على العنب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38274"/>
            <a:ext cx="4392488" cy="45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0612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D9D9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338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سمة Office</vt:lpstr>
      <vt:lpstr>Order:-Pernosporales</vt:lpstr>
      <vt:lpstr>PowerPoint Presentation</vt:lpstr>
      <vt:lpstr>PowerPoint Presentation</vt:lpstr>
      <vt:lpstr>Genus:-Peronospora</vt:lpstr>
      <vt:lpstr>البياض الزغبي على البصل</vt:lpstr>
      <vt:lpstr>PowerPoint Presentation</vt:lpstr>
      <vt:lpstr>PowerPoint Presentation</vt:lpstr>
      <vt:lpstr>PowerPoint Presentation</vt:lpstr>
      <vt:lpstr>اعراض البياض الزغبي على العنب</vt:lpstr>
      <vt:lpstr>PowerPoint Presentation</vt:lpstr>
      <vt:lpstr>Bremia lactucae</vt:lpstr>
      <vt:lpstr>اعراض البياض الزغبي على الخس</vt:lpstr>
      <vt:lpstr>Family:-Sclerosporaceae</vt:lpstr>
      <vt:lpstr>Sclerospora gramincola</vt:lpstr>
      <vt:lpstr>البياض الزغبي على الذرة</vt:lpstr>
      <vt:lpstr>Family:-Albuginaceae</vt:lpstr>
      <vt:lpstr>PowerPoint Presentation</vt:lpstr>
      <vt:lpstr>الصدأ الابيض على اللهانه</vt:lpstr>
      <vt:lpstr>اسئلة حول المحاضرة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Order:-Pernosporales</dc:title>
  <dc:creator>almasar</dc:creator>
  <cp:lastModifiedBy>mohammed fayyad</cp:lastModifiedBy>
  <cp:revision>37</cp:revision>
  <dcterms:created xsi:type="dcterms:W3CDTF">2016-12-01T07:53:47Z</dcterms:created>
  <dcterms:modified xsi:type="dcterms:W3CDTF">2021-01-28T07:12:30Z</dcterms:modified>
</cp:coreProperties>
</file>